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085261"/>
            <a:ext cx="9144000" cy="848179"/>
          </a:xfrm>
        </p:spPr>
        <p:txBody>
          <a:bodyPr anchor="ctr" anchorCtr="0">
            <a:normAutofit/>
          </a:bodyPr>
          <a:lstStyle>
            <a:lvl1pPr algn="ctr">
              <a:defRPr sz="4800" b="1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933440"/>
            <a:ext cx="9144000" cy="508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22720"/>
            <a:ext cx="2743200" cy="294640"/>
          </a:xfrm>
        </p:spPr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22720"/>
            <a:ext cx="4114800" cy="29464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22720"/>
            <a:ext cx="2743200" cy="294640"/>
          </a:xfrm>
        </p:spPr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</p:spPr>
        <p:txBody>
          <a:bodyPr>
            <a:normAutofit/>
          </a:bodyPr>
          <a:lstStyle/>
          <a:p>
            <a:fld id="{13D0CE79-49FB-443D-BEF8-6B709DE8FD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>
            <a:normAutofit/>
          </a:bodyPr>
          <a:lstStyle/>
          <a:p>
            <a:fld id="{EF906490-237C-474C-BA2E-D98840BC1F8F}" type="slidenum">
              <a:rPr lang="zh-CN" altLang="en-US" smtClean="0"/>
            </a:fld>
            <a:endParaRPr lang="zh-CN" altLang="en-US"/>
          </a:p>
        </p:txBody>
      </p:sp>
      <p:sp>
        <p:nvSpPr>
          <p:cNvPr id="9" name="内容占位符 7"/>
          <p:cNvSpPr>
            <a:spLocks noGrp="1"/>
          </p:cNvSpPr>
          <p:nvPr>
            <p:ph sz="quarter" idx="13"/>
          </p:nvPr>
        </p:nvSpPr>
        <p:spPr>
          <a:xfrm>
            <a:off x="838201" y="571503"/>
            <a:ext cx="10515601" cy="564991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1025"/>
            <a:ext cx="10515600" cy="431641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609850"/>
            <a:ext cx="10515600" cy="1152525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789363"/>
            <a:ext cx="10515600" cy="59213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609963" y="3640596"/>
            <a:ext cx="8972074" cy="676800"/>
          </a:xfrm>
          <a:prstGeom prst="rect">
            <a:avLst/>
          </a:prstGeom>
          <a:blipFill dpi="0" rotWithShape="1">
            <a:blip r:embed="rId2"/>
            <a:srcRect/>
            <a:stretch>
              <a:fillRect t="-2000"/>
            </a:stretch>
          </a:blip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None/>
              <a:defRPr sz="1800">
                <a:latin typeface="+mn-lt"/>
                <a:ea typeface="+mn-ea"/>
              </a:defRPr>
            </a:lvl1pPr>
            <a:lvl2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2pPr>
            <a:lvl3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3pPr>
            <a:lvl4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4pPr>
            <a:lvl5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9pPr>
          </a:lstStyle>
          <a:p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927542"/>
            <a:ext cx="5181600" cy="429037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 marL="1371600" indent="0">
              <a:buNone/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927542"/>
            <a:ext cx="5181600" cy="429037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 marL="1371600" indent="0">
              <a:buNone/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96415"/>
            <a:ext cx="5157787" cy="647700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796415"/>
            <a:ext cx="5183188" cy="647700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551113" y="2183131"/>
            <a:ext cx="7089775" cy="1517650"/>
          </a:xfrm>
          <a:prstGeom prst="parallelogram">
            <a:avLst>
              <a:gd name="adj" fmla="val 30552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rmAutofit/>
          </a:bodyPr>
          <a:lstStyle>
            <a:lvl1pPr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"/>
              <a:defRPr>
                <a:solidFill>
                  <a:srgbClr val="4061AA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A9B9DF"/>
              </a:buClr>
              <a:buFont typeface="幼圆" panose="02010509060101010101" pitchFamily="49" charset="-122"/>
              <a:buChar char=" "/>
              <a:defRPr sz="1400">
                <a:solidFill>
                  <a:srgbClr val="7D7D7D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幼圆" panose="02010509060101010101" pitchFamily="49" charset="-122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lang="zh-CN" altLang="en-US" sz="4800" b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51113" y="2183130"/>
            <a:ext cx="7089775" cy="1517650"/>
          </a:xfrm>
          <a:noFill/>
        </p:spPr>
        <p:txBody>
          <a:bodyPr>
            <a:normAutofit/>
          </a:bodyPr>
          <a:lstStyle>
            <a:lvl1pPr algn="ctr">
              <a:defRPr sz="8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6" name="平行四边形 3"/>
          <p:cNvSpPr>
            <a:spLocks noChangeArrowheads="1"/>
          </p:cNvSpPr>
          <p:nvPr/>
        </p:nvSpPr>
        <p:spPr bwMode="auto">
          <a:xfrm>
            <a:off x="3655485" y="3822700"/>
            <a:ext cx="8536516" cy="425450"/>
          </a:xfrm>
          <a:prstGeom prst="parallelogram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txBody>
          <a:bodyPr anchor="ctr">
            <a:normAutofit lnSpcReduction="10000"/>
          </a:bodyPr>
          <a:lstStyle>
            <a:lvl1pPr algn="just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"/>
              <a:defRPr sz="2400">
                <a:solidFill>
                  <a:schemeClr val="accent1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20000"/>
              </a:lnSpc>
              <a:spcAft>
                <a:spcPts val="600"/>
              </a:spcAft>
              <a:buClr>
                <a:srgbClr val="83BBDD"/>
              </a:buClr>
              <a:buFont typeface="幼圆" panose="02010509060101010101" pitchFamily="49" charset="-122"/>
              <a:buChar char=" "/>
              <a:defRPr sz="1600">
                <a:solidFill>
                  <a:schemeClr val="tx1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endParaRPr lang="zh-CN" altLang="zh-CN" sz="1600" smtClean="0">
              <a:solidFill>
                <a:srgbClr val="ACD1E8"/>
              </a:solidFill>
              <a:ea typeface="幼圆" panose="02010509060101010101" pitchFamily="49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10180320" y="1036319"/>
            <a:ext cx="1173480" cy="5140643"/>
          </a:xfrm>
        </p:spPr>
        <p:txBody>
          <a:bodyPr vert="eaVert">
            <a:normAutofit/>
          </a:bodyPr>
          <a:lstStyle/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036319"/>
            <a:ext cx="9235440" cy="5140643"/>
          </a:xfrm>
        </p:spPr>
        <p:txBody>
          <a:bodyPr vert="eaVert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6" y="0"/>
            <a:ext cx="12195175" cy="276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568960"/>
            <a:ext cx="10515600" cy="1121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E62FA2D-8AD8-4839-8284-DBE6C369225F}" type="datetimeFigureOut">
              <a:rPr lang="zh-CN" alt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19A5171-AC11-41CE-8B52-CDB574A4F0EB}" type="slidenum">
              <a:rPr lang="zh-CN" alt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>
              <a:lumMod val="50000"/>
            </a:schemeClr>
          </a:solidFill>
          <a:effectLst>
            <a:glow rad="139700">
              <a:srgbClr val="60A8FF">
                <a:alpha val="14902"/>
              </a:srgbClr>
            </a:glo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>
            <a:lumMod val="75000"/>
          </a:schemeClr>
        </a:buClr>
        <a:buFont typeface="Wingdings" panose="05000000000000000000" pitchFamily="2" charset="2"/>
        <a:buChar char="m"/>
        <a:defRPr sz="2400" kern="120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6.v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emf"/><Relationship Id="rId3" Type="http://schemas.openxmlformats.org/officeDocument/2006/relationships/oleObject" Target="../embeddings/oleObject8.bin"/><Relationship Id="rId2" Type="http://schemas.openxmlformats.org/officeDocument/2006/relationships/image" Target="../media/image10.emf"/><Relationship Id="rId1" Type="http://schemas.openxmlformats.org/officeDocument/2006/relationships/oleObject" Target="../embeddings/oleObject7.bin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7.v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emf"/><Relationship Id="rId3" Type="http://schemas.openxmlformats.org/officeDocument/2006/relationships/oleObject" Target="../embeddings/oleObject10.bin"/><Relationship Id="rId2" Type="http://schemas.openxmlformats.org/officeDocument/2006/relationships/image" Target="../media/image12.emf"/><Relationship Id="rId1" Type="http://schemas.openxmlformats.org/officeDocument/2006/relationships/oleObject" Target="../embeddings/oleObject9.bin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8.v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15.emf"/><Relationship Id="rId3" Type="http://schemas.openxmlformats.org/officeDocument/2006/relationships/oleObject" Target="../embeddings/oleObject12.bin"/><Relationship Id="rId2" Type="http://schemas.openxmlformats.org/officeDocument/2006/relationships/image" Target="../media/image14.emf"/><Relationship Id="rId1" Type="http://schemas.openxmlformats.org/officeDocument/2006/relationships/oleObject" Target="../embeddings/oleObject11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1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1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.v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emf"/><Relationship Id="rId3" Type="http://schemas.openxmlformats.org/officeDocument/2006/relationships/oleObject" Target="../embeddings/oleObject4.bin"/><Relationship Id="rId2" Type="http://schemas.openxmlformats.org/officeDocument/2006/relationships/image" Target="../media/image6.emf"/><Relationship Id="rId1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5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5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1" Type="http://schemas.openxmlformats.org/officeDocument/2006/relationships/oleObject" Target="../embeddings/oleObject6.bin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 noChangeArrowheads="1"/>
          </p:cNvSpPr>
          <p:nvPr>
            <p:custDataLst>
              <p:tags r:id="rId1"/>
            </p:custDataLst>
          </p:nvPr>
        </p:nvSpPr>
        <p:spPr>
          <a:xfrm>
            <a:off x="1524000" y="5085261"/>
            <a:ext cx="9144000" cy="848179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887DCD">
                    <a:lumMod val="50000"/>
                  </a:srgbClr>
                </a:solidFill>
                <a:effectLst>
                  <a:glow rad="139700">
                    <a:srgbClr val="60A8FF">
                      <a:alpha val="14902"/>
                    </a:srgbClr>
                  </a:glow>
                </a:effectLst>
                <a:latin typeface="Arial" panose="020B0604020202020204" pitchFamily="34" charset="0"/>
                <a:ea typeface="+mn-ea"/>
                <a:cs typeface="+mn-ea"/>
              </a:defRPr>
            </a:lvl1pPr>
          </a:lstStyle>
          <a:p>
            <a:pPr>
              <a:spcAft>
                <a:spcPts val="0"/>
              </a:spcAft>
              <a:defRPr/>
            </a:pPr>
            <a:r>
              <a:rPr lang="zh-CN" altLang="en-US" sz="4000" dirty="0"/>
              <a:t>数据库</a:t>
            </a:r>
            <a:endParaRPr lang="zh-CN" altLang="en-US" sz="4000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custDataLst>
              <p:tags r:id="rId2"/>
            </p:custDataLst>
          </p:nvPr>
        </p:nvSpPr>
        <p:spPr>
          <a:xfrm>
            <a:off x="2525489" y="6022569"/>
            <a:ext cx="7097480" cy="53959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6F8BC9">
                  <a:lumMod val="75000"/>
                </a:srgbClr>
              </a:buClr>
              <a:buFont typeface="Wingdings" panose="05000000000000000000" pitchFamily="2" charset="2"/>
              <a:buNone/>
              <a:defRPr sz="2400" kern="1200">
                <a:solidFill>
                  <a:srgbClr val="FFFFFF">
                    <a:lumMod val="65000"/>
                  </a:srgbClr>
                </a:solidFill>
                <a:latin typeface="Arial" panose="020B0604020202020204" pitchFamily="34" charset="0"/>
                <a:ea typeface="+mn-ea"/>
                <a:cs typeface="+mn-ea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494B"/>
                </a:solidFill>
                <a:latin typeface="Arial" panose="020B0604020202020204" pitchFamily="34" charset="0"/>
                <a:ea typeface="+mn-ea"/>
                <a:cs typeface="+mn-ea"/>
              </a:defRPr>
            </a:lvl9pPr>
          </a:lstStyle>
          <a:p>
            <a:pPr>
              <a:defRPr/>
            </a:pPr>
            <a:r>
              <a:rPr lang="en-US" altLang="zh-CN" dirty="0"/>
              <a:t>Mysql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68960"/>
            <a:ext cx="10515600" cy="728345"/>
          </a:xfrm>
        </p:spPr>
        <p:txBody>
          <a:bodyPr/>
          <a:p>
            <a:r>
              <a:rPr lang="zh-CN" altLang="en-US">
                <a:sym typeface="+mn-ea"/>
              </a:rPr>
              <a:t>备份恢复数据库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22400"/>
            <a:ext cx="10515600" cy="5290185"/>
          </a:xfrm>
        </p:spPr>
        <p:txBody>
          <a:bodyPr>
            <a:normAutofit/>
          </a:bodyPr>
          <a:p>
            <a:r>
              <a:rPr lang="zh-CN" altLang="en-US"/>
              <a:t>备份数据库：</a:t>
            </a:r>
            <a:endParaRPr lang="zh-CN" altLang="en-US"/>
          </a:p>
          <a:p>
            <a:r>
              <a:rPr lang="zh-CN" altLang="en-US"/>
              <a:t>mysqldump -h服务器地址 -u登录名 -p 要备份的数据库名 &gt; 要保存为的文件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恢复数据库：</a:t>
            </a:r>
            <a:endParaRPr lang="zh-CN" altLang="en-US"/>
          </a:p>
          <a:p>
            <a:r>
              <a:rPr lang="zh-CN" altLang="en-US"/>
              <a:t>将刚才的数据恢复到另一个数据库（tempdb2)中: </a:t>
            </a:r>
            <a:endParaRPr lang="zh-CN" altLang="en-US"/>
          </a:p>
          <a:p>
            <a:r>
              <a:rPr lang="zh-CN" altLang="en-US"/>
              <a:t>mysql -h服务器地址 -u登录名 -P端口号 -p 数据库名 &lt; 文件名</a:t>
            </a:r>
            <a:endParaRPr lang="zh-CN" altLang="en-US"/>
          </a:p>
          <a:p>
            <a:r>
              <a:rPr lang="zh-CN" altLang="en-US"/>
              <a:t>注意：通常该数据库名是需要先建立（存在）：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graphicFrame>
        <p:nvGraphicFramePr>
          <p:cNvPr id="4" name="对象 3"/>
          <p:cNvGraphicFramePr/>
          <p:nvPr/>
        </p:nvGraphicFramePr>
        <p:xfrm>
          <a:off x="1009650" y="2202498"/>
          <a:ext cx="7277100" cy="2037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6176645" imgH="2038985" progId="Word.Document.8">
                  <p:embed/>
                </p:oleObj>
              </mc:Choice>
              <mc:Fallback>
                <p:oleObj name="" r:id="rId1" imgW="6176645" imgH="2038985" progId="Word.Document.8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009650" y="2202498"/>
                        <a:ext cx="7277100" cy="2037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/>
          <p:nvPr/>
        </p:nvGraphicFramePr>
        <p:xfrm>
          <a:off x="1009650" y="5919470"/>
          <a:ext cx="6193790" cy="7931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" name="" r:id="rId3" imgW="4146550" imgH="786130" progId="Word.Document.8">
                  <p:embed/>
                </p:oleObj>
              </mc:Choice>
              <mc:Fallback>
                <p:oleObj name="" r:id="rId3" imgW="4146550" imgH="786130" progId="Word.Document.8">
                  <p:embed/>
                  <p:pic>
                    <p:nvPicPr>
                      <p:cNvPr id="0" name="图片 7"/>
                      <p:cNvPicPr/>
                      <p:nvPr/>
                    </p:nvPicPr>
                    <p:blipFill>
                      <a:blip r:embed="rId4"/>
                    </p:blipFill>
                    <p:spPr>
                      <a:xfrm>
                        <a:off x="1009650" y="5919470"/>
                        <a:ext cx="6193790" cy="7931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基本语法规定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•	单行注释： #注释内容</a:t>
            </a:r>
            <a:endParaRPr lang="zh-CN" altLang="en-US"/>
          </a:p>
          <a:p>
            <a:r>
              <a:rPr lang="zh-CN" altLang="en-US"/>
              <a:t>•	单行注释： -- 注释内容（注意，两个“--”之后有一个空格）</a:t>
            </a:r>
            <a:endParaRPr lang="zh-CN" altLang="en-US"/>
          </a:p>
          <a:p>
            <a:r>
              <a:rPr lang="zh-CN" altLang="en-US"/>
              <a:t>•	多行注释： /*注释内容*/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语句结束符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pPr marL="457200" indent="-457200">
              <a:buFont typeface="+mj-lt"/>
              <a:buAutoNum type="alphaLcPeriod"/>
            </a:pPr>
            <a:r>
              <a:rPr lang="zh-CN" altLang="en-US"/>
              <a:t>默认是分号（英文）</a:t>
            </a:r>
            <a:endParaRPr lang="zh-CN" altLang="en-US"/>
          </a:p>
          <a:p>
            <a:pPr marL="457200" indent="-457200">
              <a:buFont typeface="+mj-lt"/>
              <a:buAutoNum type="alphaLcPeriod"/>
            </a:pPr>
            <a:r>
              <a:rPr lang="zh-CN" altLang="en-US"/>
              <a:t>还可以自己设定，设定命令为：delimiter</a:t>
            </a:r>
            <a:endParaRPr lang="zh-CN" altLang="en-US"/>
          </a:p>
          <a:p>
            <a:pPr marL="457200" indent="-457200">
              <a:buFont typeface="+mj-lt"/>
              <a:buAutoNum type="alphaLcPeriod"/>
            </a:pPr>
            <a:r>
              <a:rPr lang="zh-CN" altLang="en-US"/>
              <a:t>形式：delimiter  新的符号（可以是多个字符）</a:t>
            </a:r>
            <a:endParaRPr lang="zh-CN" altLang="en-US"/>
          </a:p>
          <a:p>
            <a:pPr marL="457200" indent="-457200">
              <a:buFont typeface="+mj-lt"/>
              <a:buAutoNum type="alphaLcPeriod"/>
            </a:pPr>
            <a:r>
              <a:rPr lang="zh-CN" altLang="en-US"/>
              <a:t>然后在此语句之后，就要使用新的设定的符号来结束一条语句。</a:t>
            </a:r>
            <a:endParaRPr lang="zh-CN" altLang="en-US"/>
          </a:p>
        </p:txBody>
      </p:sp>
      <p:graphicFrame>
        <p:nvGraphicFramePr>
          <p:cNvPr id="4" name="对象 3"/>
          <p:cNvGraphicFramePr/>
          <p:nvPr/>
        </p:nvGraphicFramePr>
        <p:xfrm>
          <a:off x="838200" y="4292283"/>
          <a:ext cx="3285490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1737360" imgH="224155" progId="Word.Document.8">
                  <p:embed/>
                </p:oleObj>
              </mc:Choice>
              <mc:Fallback>
                <p:oleObj name="" r:id="rId1" imgW="1737360" imgH="224155" progId="Word.Document.8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38200" y="4292283"/>
                        <a:ext cx="3285490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/>
          <p:nvPr/>
        </p:nvGraphicFramePr>
        <p:xfrm>
          <a:off x="838200" y="4773613"/>
          <a:ext cx="3286125" cy="14357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" name="" r:id="rId3" imgW="2043430" imgH="1398905" progId="Word.Document.8">
                  <p:embed/>
                </p:oleObj>
              </mc:Choice>
              <mc:Fallback>
                <p:oleObj name="" r:id="rId3" imgW="2043430" imgH="1398905" progId="Word.Document.8">
                  <p:embed/>
                  <p:pic>
                    <p:nvPicPr>
                      <p:cNvPr id="0" name="图片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4773613"/>
                        <a:ext cx="3286125" cy="14357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数据库中命名规则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mysql本身不区分大小写。</a:t>
            </a:r>
            <a:endParaRPr lang="zh-CN" altLang="en-US"/>
          </a:p>
          <a:p>
            <a:r>
              <a:rPr lang="zh-CN" altLang="en-US"/>
              <a:t>但在某些区分大小写的操作系统中，数据库名和表名会区分大小写。</a:t>
            </a:r>
            <a:endParaRPr lang="zh-CN" altLang="en-US"/>
          </a:p>
          <a:p>
            <a:r>
              <a:rPr lang="zh-CN" altLang="en-US"/>
              <a:t>推荐使用“下划线命名法”来对各种标识符命名：单词都用小写字母，单词之间用“_”分开。</a:t>
            </a: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数据定义语句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/>
          </a:bodyPr>
          <a:p>
            <a:r>
              <a:rPr lang="zh-CN" altLang="en-US"/>
              <a:t>数据库定义</a:t>
            </a:r>
            <a:endParaRPr lang="zh-CN" altLang="en-US"/>
          </a:p>
          <a:p>
            <a:r>
              <a:rPr lang="zh-CN" altLang="en-US"/>
              <a:t>语法形式</a:t>
            </a:r>
            <a:endParaRPr lang="zh-CN" altLang="en-US"/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create  database  [if  not  exists ] 数据库名  [charset  字符集]  [collate  字符排序规则]；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说明：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1、if  not  exists：用于判断是否存在该数据库名，如果存在则不执行该语句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2、字符集： 意图数据存储到本数据库中的时候所使用的字符编码名称，通常utf8，也可以gbk。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3、字符排序规则通常不设置，而是使用所设定的字符集的默认规则（每个字符集都有一个默认的排序规则）；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 b="1">
                <a:latin typeface="仿宋" panose="02010609060101010101" charset="-122"/>
                <a:ea typeface="仿宋" panose="02010609060101010101" charset="-122"/>
              </a:rPr>
              <a:t>什么叫排序规则：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设定一个字符集中的所有字符怎么排列先后顺序的规则。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“中”，“国”，“人”：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6770" y="656590"/>
            <a:ext cx="10515600" cy="5487035"/>
          </a:xfrm>
        </p:spPr>
        <p:txBody>
          <a:bodyPr/>
          <a:p>
            <a:r>
              <a:rPr lang="zh-CN" altLang="en-US"/>
              <a:t>举例：</a:t>
            </a:r>
            <a:endParaRPr lang="zh-CN" altLang="en-US"/>
          </a:p>
          <a:p>
            <a:r>
              <a:rPr lang="zh-CN" altLang="en-US"/>
              <a:t>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显示mysql中的所有可用字符集：</a:t>
            </a:r>
            <a:endParaRPr lang="zh-CN" altLang="en-US"/>
          </a:p>
          <a:p>
            <a:r>
              <a:rPr lang="zh-CN" altLang="en-US"/>
              <a:t> 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显示mysql中的所有可用排序规则：</a:t>
            </a:r>
            <a:endParaRPr lang="zh-CN" altLang="en-US"/>
          </a:p>
          <a:p>
            <a:r>
              <a:rPr lang="zh-CN" altLang="en-US"/>
              <a:t> </a:t>
            </a:r>
            <a:endParaRPr lang="zh-CN" altLang="en-US"/>
          </a:p>
          <a:p>
            <a:endParaRPr lang="zh-CN" altLang="en-US"/>
          </a:p>
        </p:txBody>
      </p:sp>
      <p:graphicFrame>
        <p:nvGraphicFramePr>
          <p:cNvPr id="4" name="对象 3"/>
          <p:cNvGraphicFramePr/>
          <p:nvPr/>
        </p:nvGraphicFramePr>
        <p:xfrm>
          <a:off x="826770" y="1212215"/>
          <a:ext cx="5821680" cy="649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3735070" imgH="598805" progId="Word.Document.8">
                  <p:embed/>
                </p:oleObj>
              </mc:Choice>
              <mc:Fallback>
                <p:oleObj name="" r:id="rId1" imgW="3735070" imgH="598805" progId="Word.Document.8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26770" y="1212215"/>
                        <a:ext cx="5821680" cy="6496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/>
          <p:nvPr/>
        </p:nvGraphicFramePr>
        <p:xfrm>
          <a:off x="826770" y="2581910"/>
          <a:ext cx="6139180" cy="12896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" name="" r:id="rId3" imgW="3268980" imgH="1357630" progId="Word.Document.8">
                  <p:embed/>
                </p:oleObj>
              </mc:Choice>
              <mc:Fallback>
                <p:oleObj name="" r:id="rId3" imgW="3268980" imgH="1357630" progId="Word.Document.8">
                  <p:embed/>
                  <p:pic>
                    <p:nvPicPr>
                      <p:cNvPr id="0" name="图片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6770" y="2581910"/>
                        <a:ext cx="6139180" cy="12896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/>
          <p:nvPr/>
        </p:nvGraphicFramePr>
        <p:xfrm>
          <a:off x="899795" y="4766945"/>
          <a:ext cx="6193790" cy="19824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" name="" r:id="rId5" imgW="4288790" imgH="1814830" progId="Word.Document.8">
                  <p:embed/>
                </p:oleObj>
              </mc:Choice>
              <mc:Fallback>
                <p:oleObj name="" r:id="rId5" imgW="4288790" imgH="1814830" progId="Word.Document.8">
                  <p:embed/>
                  <p:pic>
                    <p:nvPicPr>
                      <p:cNvPr id="0" name="图片 8"/>
                      <p:cNvPicPr/>
                      <p:nvPr/>
                    </p:nvPicPr>
                    <p:blipFill>
                      <a:blip r:embed="rId6"/>
                    </p:blipFill>
                    <p:spPr>
                      <a:xfrm>
                        <a:off x="899795" y="4766945"/>
                        <a:ext cx="6193790" cy="19824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修改数据库：</a:t>
            </a:r>
            <a:endParaRPr lang="zh-CN" altLang="en-US"/>
          </a:p>
          <a:p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•	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alter database 数据库名 character set=新字符集 collate=新校对集;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删除数据库：</a:t>
            </a:r>
            <a:endParaRPr lang="zh-CN" altLang="en-US"/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  <a:sym typeface="+mn-ea"/>
              </a:rPr>
              <a:t>•</a:t>
            </a:r>
            <a:r>
              <a:rPr lang="en-US" altLang="zh-CN" sz="2000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drop  database  数据库名；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68960"/>
            <a:ext cx="10515600" cy="870585"/>
          </a:xfrm>
        </p:spPr>
        <p:txBody>
          <a:bodyPr/>
          <a:p>
            <a:r>
              <a:rPr lang="zh-CN" altLang="en-US">
                <a:sym typeface="+mn-ea"/>
              </a:rPr>
              <a:t>其他数据库相关语句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p>
            <a:endParaRPr lang="zh-CN" altLang="en-US"/>
          </a:p>
          <a:p>
            <a:r>
              <a:rPr lang="zh-CN" altLang="en-US"/>
              <a:t>选择（进入）某数据库：　</a:t>
            </a:r>
            <a:endParaRPr lang="zh-CN" altLang="en-US"/>
          </a:p>
          <a:p>
            <a:r>
              <a:rPr lang="zh-CN" altLang="en-US"/>
              <a:t>　</a:t>
            </a:r>
            <a:endParaRPr lang="zh-CN" altLang="en-US"/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use  数据库名；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通常，要进行数据中的数据表和数据的操作，都必须先“进入”该数据库。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/>
              <a:t>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显示所有数据库：      show  databases;</a:t>
            </a:r>
            <a:endParaRPr lang="zh-CN" altLang="en-US"/>
          </a:p>
          <a:p>
            <a:endParaRPr lang="zh-CN" altLang="en-US"/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显示某个数据库的“创建语句”：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  <a:p>
            <a:pPr lvl="1"/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show  create  database  数据库名；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数据库基础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数据库的分类：</a:t>
            </a:r>
            <a:endParaRPr lang="zh-CN" altLang="en-US"/>
          </a:p>
          <a:p>
            <a:r>
              <a:rPr lang="zh-CN" altLang="en-US"/>
              <a:t>•	层次数据库：类似xml（html）的文本结构。</a:t>
            </a:r>
            <a:endParaRPr lang="zh-CN" altLang="en-US"/>
          </a:p>
          <a:p>
            <a:r>
              <a:rPr lang="zh-CN" altLang="en-US"/>
              <a:t>•	网状数据库：</a:t>
            </a:r>
            <a:endParaRPr lang="zh-CN" altLang="en-US"/>
          </a:p>
          <a:p>
            <a:r>
              <a:rPr lang="zh-CN" altLang="en-US"/>
              <a:t>•	关系数据库：</a:t>
            </a:r>
            <a:endParaRPr lang="zh-CN" altLang="en-US"/>
          </a:p>
          <a:p>
            <a:r>
              <a:rPr lang="zh-CN" altLang="en-US"/>
              <a:t>主流数据库产品：</a:t>
            </a:r>
            <a:endParaRPr lang="zh-CN" altLang="en-US"/>
          </a:p>
        </p:txBody>
      </p:sp>
      <p:graphicFrame>
        <p:nvGraphicFramePr>
          <p:cNvPr id="4" name="对象 3"/>
          <p:cNvGraphicFramePr/>
          <p:nvPr/>
        </p:nvGraphicFramePr>
        <p:xfrm>
          <a:off x="3794760" y="3785870"/>
          <a:ext cx="6193790" cy="27762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5783580" imgH="2701925" progId="Word.Document.8">
                  <p:embed/>
                </p:oleObj>
              </mc:Choice>
              <mc:Fallback>
                <p:oleObj name="" r:id="rId1" imgW="5783580" imgH="2701925" progId="Word.Document.8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3794760" y="3785870"/>
                        <a:ext cx="6193790" cy="27762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59790" y="693100"/>
            <a:ext cx="10515600" cy="4316415"/>
          </a:xfrm>
        </p:spPr>
        <p:txBody>
          <a:bodyPr/>
          <a:p>
            <a:r>
              <a:rPr lang="zh-CN" altLang="en-US"/>
              <a:t>关系数据库：</a:t>
            </a:r>
            <a:endParaRPr lang="zh-CN" altLang="en-US"/>
          </a:p>
          <a:p>
            <a:r>
              <a:rPr lang="zh-CN" altLang="en-US"/>
              <a:t>ＳＱＬ：　</a:t>
            </a:r>
            <a:r>
              <a:rPr lang="zh-CN" altLang="en-US" sz="2000">
                <a:solidFill>
                  <a:srgbClr val="FF0000"/>
                </a:solidFill>
                <a:latin typeface="仿宋" panose="02010609060101010101" charset="-122"/>
                <a:ea typeface="仿宋" panose="02010609060101010101" charset="-122"/>
              </a:rPr>
              <a:t>Ｓｔｒｕｃｔ　Ｑｕｅｒｙ Ｌａｎｇｕａｇｅ</a:t>
            </a:r>
            <a:r>
              <a:rPr lang="zh-CN" altLang="en-US" sz="2000"/>
              <a:t>（结构化查询语言）　，其实是</a:t>
            </a:r>
            <a:endParaRPr lang="zh-CN" altLang="en-US" sz="2000"/>
          </a:p>
          <a:p>
            <a:r>
              <a:rPr lang="zh-CN" altLang="en-US" sz="2000"/>
              <a:t>一个“国际化”标准。</a:t>
            </a:r>
            <a:endParaRPr lang="zh-CN" altLang="en-US" sz="2000"/>
          </a:p>
          <a:p>
            <a:r>
              <a:rPr lang="zh-CN" altLang="en-US" sz="2000"/>
              <a:t>各种关系数据库，其实都是实现（并扩充）该标准的一种产品。</a:t>
            </a:r>
            <a:endParaRPr lang="zh-CN" altLang="en-US" sz="2000"/>
          </a:p>
        </p:txBody>
      </p:sp>
      <p:graphicFrame>
        <p:nvGraphicFramePr>
          <p:cNvPr id="4" name="对象 3"/>
          <p:cNvGraphicFramePr/>
          <p:nvPr/>
        </p:nvGraphicFramePr>
        <p:xfrm>
          <a:off x="2999105" y="3220720"/>
          <a:ext cx="6193790" cy="2181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4946650" imgH="2180590" progId="Word.Document.8">
                  <p:embed/>
                </p:oleObj>
              </mc:Choice>
              <mc:Fallback>
                <p:oleObj name="" r:id="rId1" imgW="4946650" imgH="2180590" progId="Word.Document.8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2999105" y="3220720"/>
                        <a:ext cx="6193790" cy="2181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6610" y="453705"/>
            <a:ext cx="10515600" cy="4316415"/>
          </a:xfrm>
        </p:spPr>
        <p:txBody>
          <a:bodyPr/>
          <a:p>
            <a:r>
              <a:rPr lang="zh-CN" altLang="en-US"/>
              <a:t>数据库存储的本质和表现：</a:t>
            </a:r>
            <a:endParaRPr lang="zh-CN" altLang="en-US"/>
          </a:p>
          <a:p>
            <a:r>
              <a:rPr lang="en-US" altLang="zh-CN" sz="2000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本质就是将大量的“数据值”通过数据库管理系统进行某种复杂但是逻辑结构上清晰 </a:t>
            </a:r>
            <a:endParaRPr lang="zh-CN" altLang="en-US" sz="20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 sz="2000">
                <a:latin typeface="仿宋" panose="02010609060101010101" charset="-122"/>
                <a:ea typeface="仿宋" panose="02010609060101010101" charset="-122"/>
              </a:rPr>
              <a:t>有序的存储</a:t>
            </a:r>
            <a:endParaRPr lang="zh-CN" altLang="en-US"/>
          </a:p>
          <a:p>
            <a:r>
              <a:rPr lang="zh-CN" altLang="en-US"/>
              <a:t>表现：</a:t>
            </a:r>
            <a:endParaRPr lang="zh-CN" altLang="en-US"/>
          </a:p>
          <a:p>
            <a:r>
              <a:rPr lang="en-US" altLang="zh-CN">
                <a:latin typeface="仿宋" panose="02010609060101010101" charset="-122"/>
                <a:ea typeface="仿宋" panose="02010609060101010101" charset="-122"/>
              </a:rPr>
              <a:t>	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</a:rPr>
              <a:t>其实也是一些文件存储而已。</a:t>
            </a:r>
            <a:endParaRPr lang="zh-CN" altLang="en-US">
              <a:latin typeface="仿宋" panose="02010609060101010101" charset="-122"/>
              <a:ea typeface="仿宋" panose="02010609060101010101" charset="-122"/>
            </a:endParaRPr>
          </a:p>
        </p:txBody>
      </p:sp>
      <p:graphicFrame>
        <p:nvGraphicFramePr>
          <p:cNvPr id="4" name="对象 3"/>
          <p:cNvGraphicFramePr/>
          <p:nvPr/>
        </p:nvGraphicFramePr>
        <p:xfrm>
          <a:off x="361315" y="3059430"/>
          <a:ext cx="5866765" cy="35299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5335270" imgH="3913505" progId="Word.Document.8">
                  <p:embed/>
                </p:oleObj>
              </mc:Choice>
              <mc:Fallback>
                <p:oleObj name="" r:id="rId1" imgW="5335270" imgH="3913505" progId="Word.Document.8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61315" y="3059430"/>
                        <a:ext cx="5866765" cy="35299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/>
          <p:nvPr/>
        </p:nvGraphicFramePr>
        <p:xfrm>
          <a:off x="6228080" y="3059430"/>
          <a:ext cx="5212715" cy="35299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" name="" r:id="rId3" imgW="5326380" imgH="5088890" progId="Word.Document.8">
                  <p:embed/>
                </p:oleObj>
              </mc:Choice>
              <mc:Fallback>
                <p:oleObj name="" r:id="rId3" imgW="5326380" imgH="5088890" progId="Word.Document.8">
                  <p:embed/>
                  <p:pic>
                    <p:nvPicPr>
                      <p:cNvPr id="0" name="图片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28080" y="3059430"/>
                        <a:ext cx="5212715" cy="35299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44305"/>
            <a:ext cx="10515600" cy="4316415"/>
          </a:xfrm>
        </p:spPr>
        <p:txBody>
          <a:bodyPr/>
          <a:p>
            <a:r>
              <a:rPr lang="zh-CN" altLang="en-US"/>
              <a:t>关系数据库常见术语：</a:t>
            </a:r>
            <a:endParaRPr lang="zh-CN" altLang="en-US"/>
          </a:p>
          <a:p>
            <a:r>
              <a:rPr lang="zh-CN" altLang="en-US"/>
              <a:t>•	数据data：</a:t>
            </a:r>
            <a:endParaRPr lang="zh-CN" altLang="en-US"/>
          </a:p>
          <a:p>
            <a:r>
              <a:rPr lang="zh-CN" altLang="en-US"/>
              <a:t>•	数据库database：指一个具体的存储数据的“逻辑名称”，通常一个</a:t>
            </a:r>
            <a:r>
              <a:rPr lang="en-US" altLang="zh-CN"/>
              <a:t>	</a:t>
            </a:r>
            <a:r>
              <a:rPr lang="zh-CN" altLang="en-US"/>
              <a:t>产品（项目／网站），会使用一个数据库来存储其所有数据</a:t>
            </a:r>
            <a:endParaRPr lang="zh-CN" altLang="en-US"/>
          </a:p>
          <a:p>
            <a:r>
              <a:rPr lang="zh-CN" altLang="en-US"/>
              <a:t>•	数据库管理系统dbms：database  management system：通常就是指数据库软件产品</a:t>
            </a:r>
            <a:endParaRPr lang="zh-CN" altLang="en-US"/>
          </a:p>
          <a:p>
            <a:r>
              <a:rPr lang="zh-CN" altLang="en-US"/>
              <a:t>•	表（数据表）table：</a:t>
            </a:r>
            <a:endParaRPr lang="zh-CN" altLang="en-US"/>
          </a:p>
          <a:p>
            <a:r>
              <a:rPr lang="zh-CN" altLang="en-US"/>
              <a:t>•	字段field，列column：</a:t>
            </a:r>
            <a:endParaRPr lang="zh-CN" altLang="en-US"/>
          </a:p>
          <a:p>
            <a:r>
              <a:rPr lang="zh-CN" altLang="en-US"/>
              <a:t>•	行row，记录record：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数据库系统的基本结构</a:t>
            </a:r>
            <a:endParaRPr lang="zh-CN" altLang="en-US"/>
          </a:p>
          <a:p>
            <a:r>
              <a:rPr lang="zh-CN" altLang="en-US" sz="1800"/>
              <a:t>客户端		          mysql管理系统	数据库文件</a:t>
            </a:r>
            <a:endParaRPr lang="zh-CN" altLang="en-US" sz="1800"/>
          </a:p>
        </p:txBody>
      </p:sp>
      <p:graphicFrame>
        <p:nvGraphicFramePr>
          <p:cNvPr id="4" name="对象 3"/>
          <p:cNvGraphicFramePr/>
          <p:nvPr/>
        </p:nvGraphicFramePr>
        <p:xfrm>
          <a:off x="838200" y="2665095"/>
          <a:ext cx="6193790" cy="2379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6176645" imgH="2313305" progId="Word.Document.8">
                  <p:embed/>
                </p:oleObj>
              </mc:Choice>
              <mc:Fallback>
                <p:oleObj name="" r:id="rId1" imgW="6176645" imgH="2313305" progId="Word.Document.8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838200" y="2665095"/>
                        <a:ext cx="6193790" cy="23793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数据库操作的基本模式（流程）</a:t>
            </a:r>
            <a:endParaRPr lang="zh-CN" altLang="en-US"/>
          </a:p>
          <a:p>
            <a:r>
              <a:rPr lang="zh-CN" altLang="en-US"/>
              <a:t>•	建立连接（认证身份）</a:t>
            </a:r>
            <a:endParaRPr lang="zh-CN" altLang="en-US"/>
          </a:p>
          <a:p>
            <a:r>
              <a:rPr lang="zh-CN" altLang="en-US"/>
              <a:t>•	客户端向服务器端发送sql命令</a:t>
            </a:r>
            <a:endParaRPr lang="zh-CN" altLang="en-US"/>
          </a:p>
          <a:p>
            <a:r>
              <a:rPr lang="zh-CN" altLang="en-US"/>
              <a:t>•	服务器端执行命令，并返回执行的结果</a:t>
            </a:r>
            <a:endParaRPr lang="zh-CN" altLang="en-US"/>
          </a:p>
          <a:p>
            <a:r>
              <a:rPr lang="zh-CN" altLang="en-US"/>
              <a:t>•	客户端接收结果（并显示）</a:t>
            </a:r>
            <a:endParaRPr lang="zh-CN" altLang="en-US"/>
          </a:p>
          <a:p>
            <a:r>
              <a:rPr lang="zh-CN" altLang="en-US"/>
              <a:t>•	断开连接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26720"/>
            <a:ext cx="10515600" cy="750570"/>
          </a:xfrm>
        </p:spPr>
        <p:txBody>
          <a:bodyPr>
            <a:normAutofit fontScale="90000"/>
          </a:bodyPr>
          <a:p>
            <a:r>
              <a:rPr lang="zh-CN" altLang="en-US" sz="2800">
                <a:sym typeface="+mn-ea"/>
              </a:rPr>
              <a:t>mysql系统级操作和基本语法规定</a:t>
            </a:r>
            <a:br>
              <a:rPr lang="zh-CN" altLang="en-US" sz="2800"/>
            </a:br>
            <a:endParaRPr lang="zh-CN" altLang="en-US"/>
          </a:p>
        </p:txBody>
      </p:sp>
      <p:graphicFrame>
        <p:nvGraphicFramePr>
          <p:cNvPr id="4" name="内容占位符 3"/>
          <p:cNvGraphicFramePr>
            <a:graphicFrameLocks noChangeAspect="1"/>
          </p:cNvGraphicFramePr>
          <p:nvPr>
            <p:ph idx="1"/>
          </p:nvPr>
        </p:nvGraphicFramePr>
        <p:xfrm>
          <a:off x="1036955" y="2144395"/>
          <a:ext cx="4366260" cy="2569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1" imgW="4366260" imgH="2569210" progId="Word.Document.8">
                  <p:embed/>
                </p:oleObj>
              </mc:Choice>
              <mc:Fallback>
                <p:oleObj name="" r:id="rId1" imgW="4366260" imgH="2569210" progId="Word.Document.8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1036955" y="2144395"/>
                        <a:ext cx="4366260" cy="25692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036955" y="1415415"/>
            <a:ext cx="3615690" cy="3657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ym typeface="+mn-ea"/>
              </a:rPr>
              <a:t>•命令行模式：net start/stop mysql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38200" y="4841875"/>
            <a:ext cx="6527800" cy="3657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•服务模式：控制面板〉管理工具〉服务〉mysql &gt;启动/停止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68960"/>
            <a:ext cx="10515600" cy="718185"/>
          </a:xfrm>
        </p:spPr>
        <p:txBody>
          <a:bodyPr>
            <a:normAutofit fontScale="90000"/>
          </a:bodyPr>
          <a:p>
            <a:r>
              <a:rPr lang="zh-CN" altLang="en-US">
                <a:sym typeface="+mn-ea"/>
              </a:rPr>
              <a:t>登录/退出基本操作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33510"/>
            <a:ext cx="10515600" cy="4316415"/>
          </a:xfrm>
        </p:spPr>
        <p:txBody>
          <a:bodyPr/>
          <a:p>
            <a:endParaRPr lang="zh-CN" altLang="en-US"/>
          </a:p>
          <a:p>
            <a:r>
              <a:rPr lang="zh-CN" altLang="en-US"/>
              <a:t>•	登录：mysql [-h服务器地址] -u登录名 -P端口号 -p</a:t>
            </a:r>
            <a:endParaRPr lang="zh-CN" altLang="en-US"/>
          </a:p>
          <a:p>
            <a:r>
              <a:rPr lang="zh-CN" altLang="en-US"/>
              <a:t>•	或登录：mysql [--host=服务器地址] --user=用户名 --port=端口 --password</a:t>
            </a:r>
            <a:endParaRPr lang="zh-CN" altLang="en-US"/>
          </a:p>
          <a:p>
            <a:r>
              <a:rPr lang="zh-CN" altLang="en-US"/>
              <a:t>•	退出：quit; 或 exit;</a:t>
            </a:r>
            <a:endParaRPr lang="zh-CN" altLang="en-US"/>
          </a:p>
          <a:p>
            <a:r>
              <a:rPr lang="zh-CN" altLang="en-US"/>
              <a:t>•	注意：登录数据库系统后，需要使用“set names 编码名；”来设定当前连接数据库的“所在的环境变量”，即当前跟数据库打交道的“客户端”本身的编码。通常来说：</a:t>
            </a:r>
            <a:endParaRPr lang="zh-CN" altLang="en-US"/>
          </a:p>
          <a:p>
            <a:r>
              <a:rPr lang="zh-CN" altLang="en-US"/>
              <a:t>o	cmd客户端中是固定的使用gbk编码，</a:t>
            </a:r>
            <a:endParaRPr lang="zh-CN" altLang="en-US"/>
          </a:p>
          <a:p>
            <a:r>
              <a:rPr lang="zh-CN" altLang="en-US"/>
              <a:t>o	而php网页中，是该网页文件的编码（现在主流都是utf8）。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4"/>
  <p:tag name="KSO_WM_UNIT_TYPE" val="a"/>
  <p:tag name="KSO_WM_UNIT_INDEX" val="1"/>
  <p:tag name="KSO_WM_UNIT_ID" val="custom164_31*a*1"/>
  <p:tag name="KSO_WM_UNIT_CLEAR" val="1"/>
  <p:tag name="KSO_WM_UNIT_LAYERLEVEL" val="1"/>
  <p:tag name="KSO_WM_UNIT_VALUE" val="10"/>
  <p:tag name="KSO_WM_UNIT_ISCONTENTSTITLE" val="0"/>
  <p:tag name="KSO_WM_UNIT_HIGHLIGHT" val="0"/>
  <p:tag name="KSO_WM_UNIT_COMPATIBLE" val="0"/>
  <p:tag name="KSO_WM_UNIT_PRESET_TEXT" val="THANKYOU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160447"/>
</p:tagLst>
</file>

<file path=ppt/tags/tag3.xml><?xml version="1.0" encoding="utf-8"?>
<p:tagLst xmlns:p="http://schemas.openxmlformats.org/presentationml/2006/main">
  <p:tag name="KSO_WM_TAG_VERSION" val="1.0"/>
  <p:tag name="KSO_WM_TEMPLATE_CATEGORY" val="custom"/>
  <p:tag name="KSO_WM_TEMPLATE_INDEX" val="160447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*a*1"/>
  <p:tag name="KSO_WM_UNIT_CLEAR" val="1"/>
  <p:tag name="KSO_WM_UNIT_LAYERLEVEL" val="1"/>
  <p:tag name="KSO_WM_UNIT_VALUE" val="19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b"/>
  <p:tag name="KSO_WM_UNIT_INDEX" val="1"/>
  <p:tag name="KSO_WM_UNIT_ID" val="custom160447_1*b*1"/>
  <p:tag name="KSO_WM_UNIT_CLEAR" val="1"/>
  <p:tag name="KSO_WM_UNIT_LAYERLEVEL" val="1"/>
  <p:tag name="KSO_WM_UNIT_VALUE" val="27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.xml><?xml version="1.0" encoding="utf-8"?>
<p:tagLst xmlns:p="http://schemas.openxmlformats.org/presentationml/2006/main">
  <p:tag name="KSO_WM_TEMPLATE_THUMBS_INDEX" val="1、9、12、15、19、20、26、30、31"/>
  <p:tag name="KSO_WM_TEMPLATE_CATEGORY" val="custom"/>
  <p:tag name="KSO_WM_TEMPLATE_INDEX" val="160447"/>
  <p:tag name="KSO_WM_TAG_VERSION" val="1.0"/>
  <p:tag name="KSO_WM_SLIDE_ID" val="custom160447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heme/theme1.xml><?xml version="1.0" encoding="utf-8"?>
<a:theme xmlns:a="http://schemas.openxmlformats.org/drawingml/2006/main" name="1_A000120140530A79PPBG">
  <a:themeElements>
    <a:clrScheme name="160164.164">
      <a:dk1>
        <a:srgbClr val="47494B"/>
      </a:dk1>
      <a:lt1>
        <a:srgbClr val="FFFFFF"/>
      </a:lt1>
      <a:dk2>
        <a:srgbClr val="454749"/>
      </a:dk2>
      <a:lt2>
        <a:srgbClr val="FFFFFF"/>
      </a:lt2>
      <a:accent1>
        <a:srgbClr val="887DCD"/>
      </a:accent1>
      <a:accent2>
        <a:srgbClr val="6F8BC9"/>
      </a:accent2>
      <a:accent3>
        <a:srgbClr val="BA88C2"/>
      </a:accent3>
      <a:accent4>
        <a:srgbClr val="84ADE4"/>
      </a:accent4>
      <a:accent5>
        <a:srgbClr val="9D9394"/>
      </a:accent5>
      <a:accent6>
        <a:srgbClr val="FFC000"/>
      </a:accent6>
      <a:hlink>
        <a:srgbClr val="00B0F0"/>
      </a:hlink>
      <a:folHlink>
        <a:srgbClr val="AFB2B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1822</Words>
  <Application>WPS 演示</Application>
  <PresentationFormat>宽屏</PresentationFormat>
  <Paragraphs>135</Paragraphs>
  <Slides>17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13</vt:i4>
      </vt:variant>
      <vt:variant>
        <vt:lpstr>幻灯片标题</vt:lpstr>
      </vt:variant>
      <vt:variant>
        <vt:i4>17</vt:i4>
      </vt:variant>
    </vt:vector>
  </HeadingPairs>
  <TitlesOfParts>
    <vt:vector size="40" baseType="lpstr">
      <vt:lpstr>Arial</vt:lpstr>
      <vt:lpstr>宋体</vt:lpstr>
      <vt:lpstr>Wingdings</vt:lpstr>
      <vt:lpstr>Calibri Light</vt:lpstr>
      <vt:lpstr>Calibri</vt:lpstr>
      <vt:lpstr>微软雅黑</vt:lpstr>
      <vt:lpstr>黑体</vt:lpstr>
      <vt:lpstr>幼圆</vt:lpstr>
      <vt:lpstr>仿宋</vt:lpstr>
      <vt:lpstr>1_A000120140530A79PPBG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LOREM IPSUM DOLOR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2</cp:revision>
  <dcterms:created xsi:type="dcterms:W3CDTF">2016-09-21T06:39:16Z</dcterms:created>
  <dcterms:modified xsi:type="dcterms:W3CDTF">2016-09-21T07:11:15Z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2052-10.1.0.5866</vt:lpwstr>
  </property>
</Properties>
</file>

<file path=docProps/thumbnail.jpeg>
</file>